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74" r:id="rId3"/>
    <p:sldId id="278" r:id="rId4"/>
    <p:sldId id="280" r:id="rId5"/>
    <p:sldId id="279" r:id="rId6"/>
    <p:sldId id="281" r:id="rId7"/>
    <p:sldId id="282" r:id="rId8"/>
    <p:sldId id="277" r:id="rId9"/>
    <p:sldId id="283" r:id="rId10"/>
    <p:sldId id="258" r:id="rId11"/>
    <p:sldId id="270" r:id="rId1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271D"/>
    <a:srgbClr val="0A77B3"/>
    <a:srgbClr val="BBDC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5" autoAdjust="0"/>
    <p:restoredTop sz="77678" autoAdjust="0"/>
  </p:normalViewPr>
  <p:slideViewPr>
    <p:cSldViewPr snapToGrid="0">
      <p:cViewPr varScale="1">
        <p:scale>
          <a:sx n="56" d="100"/>
          <a:sy n="56" d="100"/>
        </p:scale>
        <p:origin x="1296" y="6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CB6C69-F9C8-476A-A22F-04F238FB09DF}" type="datetimeFigureOut">
              <a:rPr lang="en-GB" smtClean="0"/>
              <a:t>19/10/2020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3637DA-ECFF-4E30-8019-BCDA5E2DDEE1}" type="slidenum">
              <a:rPr lang="en-GB" smtClean="0"/>
              <a:t>‹#›</a:t>
            </a:fld>
            <a:endParaRPr lang="en-GB"/>
          </a:p>
        </p:txBody>
      </p:sp>
    </p:spTree>
    <p:extLst>
      <p:ext uri="{BB962C8B-B14F-4D97-AF65-F5344CB8AC3E}">
        <p14:creationId xmlns:p14="http://schemas.microsoft.com/office/powerpoint/2010/main" val="7284111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interagencystandingcommittee.org/"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EDF logo</a:t>
            </a:r>
          </a:p>
          <a:p>
            <a:r>
              <a:rPr lang="fr-BE" b="1" dirty="0" err="1"/>
              <a:t>Title</a:t>
            </a:r>
            <a:r>
              <a:rPr lang="fr-BE" b="1" dirty="0"/>
              <a:t> of the </a:t>
            </a:r>
            <a:r>
              <a:rPr lang="fr-BE" b="1" dirty="0" err="1"/>
              <a:t>presentation</a:t>
            </a:r>
            <a:endParaRPr lang="fr-BE" b="1" dirty="0"/>
          </a:p>
          <a:p>
            <a:r>
              <a:rPr lang="en-GB" baseline="0" dirty="0"/>
              <a:t>Replace this section with your name</a:t>
            </a:r>
          </a:p>
          <a:p>
            <a:r>
              <a:rPr lang="en-GB" baseline="0" dirty="0"/>
              <a:t>And this one with the date</a:t>
            </a:r>
          </a:p>
        </p:txBody>
      </p:sp>
      <p:sp>
        <p:nvSpPr>
          <p:cNvPr id="4" name="Slide Number Placeholder 3"/>
          <p:cNvSpPr>
            <a:spLocks noGrp="1"/>
          </p:cNvSpPr>
          <p:nvPr>
            <p:ph type="sldNum" sz="quarter" idx="10"/>
          </p:nvPr>
        </p:nvSpPr>
        <p:spPr/>
        <p:txBody>
          <a:bodyPr/>
          <a:lstStyle/>
          <a:p>
            <a:fld id="{6C3637DA-ECFF-4E30-8019-BCDA5E2DDEE1}" type="slidenum">
              <a:rPr lang="en-GB" smtClean="0"/>
              <a:t>1</a:t>
            </a:fld>
            <a:endParaRPr lang="en-GB"/>
          </a:p>
        </p:txBody>
      </p:sp>
    </p:spTree>
    <p:extLst>
      <p:ext uri="{BB962C8B-B14F-4D97-AF65-F5344CB8AC3E}">
        <p14:creationId xmlns:p14="http://schemas.microsoft.com/office/powerpoint/2010/main" val="16107741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C3637DA-ECFF-4E30-8019-BCDA5E2DDEE1}" type="slidenum">
              <a:rPr lang="en-GB" smtClean="0"/>
              <a:t>2</a:t>
            </a:fld>
            <a:endParaRPr lang="en-GB"/>
          </a:p>
        </p:txBody>
      </p:sp>
    </p:spTree>
    <p:extLst>
      <p:ext uri="{BB962C8B-B14F-4D97-AF65-F5344CB8AC3E}">
        <p14:creationId xmlns:p14="http://schemas.microsoft.com/office/powerpoint/2010/main" val="21041127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C3637DA-ECFF-4E30-8019-BCDA5E2DDEE1}" type="slidenum">
              <a:rPr lang="en-GB" smtClean="0"/>
              <a:t>3</a:t>
            </a:fld>
            <a:endParaRPr lang="en-GB"/>
          </a:p>
        </p:txBody>
      </p:sp>
    </p:spTree>
    <p:extLst>
      <p:ext uri="{BB962C8B-B14F-4D97-AF65-F5344CB8AC3E}">
        <p14:creationId xmlns:p14="http://schemas.microsoft.com/office/powerpoint/2010/main" val="2524029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C3637DA-ECFF-4E30-8019-BCDA5E2DDEE1}" type="slidenum">
              <a:rPr lang="en-GB" smtClean="0"/>
              <a:t>4</a:t>
            </a:fld>
            <a:endParaRPr lang="en-GB"/>
          </a:p>
        </p:txBody>
      </p:sp>
    </p:spTree>
    <p:extLst>
      <p:ext uri="{BB962C8B-B14F-4D97-AF65-F5344CB8AC3E}">
        <p14:creationId xmlns:p14="http://schemas.microsoft.com/office/powerpoint/2010/main" val="543282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C3637DA-ECFF-4E30-8019-BCDA5E2DDEE1}" type="slidenum">
              <a:rPr lang="en-GB" smtClean="0"/>
              <a:t>5</a:t>
            </a:fld>
            <a:endParaRPr lang="en-GB"/>
          </a:p>
        </p:txBody>
      </p:sp>
    </p:spTree>
    <p:extLst>
      <p:ext uri="{BB962C8B-B14F-4D97-AF65-F5344CB8AC3E}">
        <p14:creationId xmlns:p14="http://schemas.microsoft.com/office/powerpoint/2010/main" val="19401470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b="0" i="0" u="none" strike="noStrike" dirty="0">
                <a:solidFill>
                  <a:srgbClr val="272E67"/>
                </a:solidFill>
                <a:effectLst/>
                <a:latin typeface="system-ui"/>
                <a:hlinkClick r:id="rId3"/>
              </a:rPr>
              <a:t>Inter-Agency Standing Committee (IASC)</a:t>
            </a:r>
            <a:endParaRPr lang="en-GB" dirty="0"/>
          </a:p>
        </p:txBody>
      </p:sp>
      <p:sp>
        <p:nvSpPr>
          <p:cNvPr id="4" name="Slide Number Placeholder 3"/>
          <p:cNvSpPr>
            <a:spLocks noGrp="1"/>
          </p:cNvSpPr>
          <p:nvPr>
            <p:ph type="sldNum" sz="quarter" idx="5"/>
          </p:nvPr>
        </p:nvSpPr>
        <p:spPr/>
        <p:txBody>
          <a:bodyPr/>
          <a:lstStyle/>
          <a:p>
            <a:fld id="{6C3637DA-ECFF-4E30-8019-BCDA5E2DDEE1}" type="slidenum">
              <a:rPr lang="en-GB" smtClean="0"/>
              <a:t>6</a:t>
            </a:fld>
            <a:endParaRPr lang="en-GB"/>
          </a:p>
        </p:txBody>
      </p:sp>
    </p:spTree>
    <p:extLst>
      <p:ext uri="{BB962C8B-B14F-4D97-AF65-F5344CB8AC3E}">
        <p14:creationId xmlns:p14="http://schemas.microsoft.com/office/powerpoint/2010/main" val="10234270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C3637DA-ECFF-4E30-8019-BCDA5E2DDEE1}" type="slidenum">
              <a:rPr lang="en-GB" smtClean="0"/>
              <a:t>7</a:t>
            </a:fld>
            <a:endParaRPr lang="en-GB"/>
          </a:p>
        </p:txBody>
      </p:sp>
    </p:spTree>
    <p:extLst>
      <p:ext uri="{BB962C8B-B14F-4D97-AF65-F5344CB8AC3E}">
        <p14:creationId xmlns:p14="http://schemas.microsoft.com/office/powerpoint/2010/main" val="13497541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C3637DA-ECFF-4E30-8019-BCDA5E2DDEE1}" type="slidenum">
              <a:rPr lang="en-GB" smtClean="0"/>
              <a:t>8</a:t>
            </a:fld>
            <a:endParaRPr lang="en-GB"/>
          </a:p>
        </p:txBody>
      </p:sp>
    </p:spTree>
    <p:extLst>
      <p:ext uri="{BB962C8B-B14F-4D97-AF65-F5344CB8AC3E}">
        <p14:creationId xmlns:p14="http://schemas.microsoft.com/office/powerpoint/2010/main" val="37483734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C3637DA-ECFF-4E30-8019-BCDA5E2DDEE1}" type="slidenum">
              <a:rPr lang="en-GB" smtClean="0"/>
              <a:t>9</a:t>
            </a:fld>
            <a:endParaRPr lang="en-GB"/>
          </a:p>
        </p:txBody>
      </p:sp>
    </p:spTree>
    <p:extLst>
      <p:ext uri="{BB962C8B-B14F-4D97-AF65-F5344CB8AC3E}">
        <p14:creationId xmlns:p14="http://schemas.microsoft.com/office/powerpoint/2010/main" val="2521232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p:txBody>
      </p:sp>
      <p:sp>
        <p:nvSpPr>
          <p:cNvPr id="4" name="Slide Number Placeholder 3"/>
          <p:cNvSpPr>
            <a:spLocks noGrp="1"/>
          </p:cNvSpPr>
          <p:nvPr>
            <p:ph type="sldNum" sz="quarter" idx="10"/>
          </p:nvPr>
        </p:nvSpPr>
        <p:spPr/>
        <p:txBody>
          <a:bodyPr/>
          <a:lstStyle/>
          <a:p>
            <a:fld id="{6C3637DA-ECFF-4E30-8019-BCDA5E2DDEE1}" type="slidenum">
              <a:rPr lang="en-GB" smtClean="0"/>
              <a:t>10</a:t>
            </a:fld>
            <a:endParaRPr lang="en-GB"/>
          </a:p>
        </p:txBody>
      </p:sp>
    </p:spTree>
    <p:extLst>
      <p:ext uri="{BB962C8B-B14F-4D97-AF65-F5344CB8AC3E}">
        <p14:creationId xmlns:p14="http://schemas.microsoft.com/office/powerpoint/2010/main" val="39486499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Thank you for your attention</a:t>
            </a:r>
          </a:p>
          <a:p>
            <a:r>
              <a:rPr lang="en-GB" dirty="0"/>
              <a:t>The European Disability Forum</a:t>
            </a:r>
          </a:p>
          <a:p>
            <a:r>
              <a:rPr lang="en-GB" dirty="0"/>
              <a:t>www.edf-feph.org</a:t>
            </a:r>
          </a:p>
          <a:p>
            <a:r>
              <a:rPr lang="en-GB" dirty="0"/>
              <a:t>Avenue</a:t>
            </a:r>
            <a:r>
              <a:rPr lang="en-GB" baseline="0" dirty="0"/>
              <a:t> des Arts 7-8, </a:t>
            </a:r>
            <a:r>
              <a:rPr lang="en-GB" baseline="0" dirty="0" err="1"/>
              <a:t>Bruxelles</a:t>
            </a:r>
            <a:r>
              <a:rPr lang="en-GB" baseline="0" dirty="0"/>
              <a:t> 1210</a:t>
            </a:r>
          </a:p>
          <a:p>
            <a:r>
              <a:rPr lang="en-GB" baseline="0" dirty="0"/>
              <a:t>Belgium</a:t>
            </a:r>
          </a:p>
          <a:p>
            <a:r>
              <a:rPr lang="en-GB" baseline="0" dirty="0"/>
              <a:t>Twitter: @MyEDF</a:t>
            </a:r>
          </a:p>
          <a:p>
            <a:r>
              <a:rPr lang="en-GB" baseline="0" dirty="0"/>
              <a:t>Facebook: @MyEDF</a:t>
            </a:r>
          </a:p>
        </p:txBody>
      </p:sp>
      <p:sp>
        <p:nvSpPr>
          <p:cNvPr id="4" name="Slide Number Placeholder 3"/>
          <p:cNvSpPr>
            <a:spLocks noGrp="1"/>
          </p:cNvSpPr>
          <p:nvPr>
            <p:ph type="sldNum" sz="quarter" idx="10"/>
          </p:nvPr>
        </p:nvSpPr>
        <p:spPr/>
        <p:txBody>
          <a:bodyPr/>
          <a:lstStyle/>
          <a:p>
            <a:fld id="{6C3637DA-ECFF-4E30-8019-BCDA5E2DDEE1}" type="slidenum">
              <a:rPr lang="en-GB" smtClean="0"/>
              <a:t>11</a:t>
            </a:fld>
            <a:endParaRPr lang="en-GB"/>
          </a:p>
        </p:txBody>
      </p:sp>
    </p:spTree>
    <p:extLst>
      <p:ext uri="{BB962C8B-B14F-4D97-AF65-F5344CB8AC3E}">
        <p14:creationId xmlns:p14="http://schemas.microsoft.com/office/powerpoint/2010/main" val="18211781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2278" y="169082"/>
            <a:ext cx="10410908" cy="1465488"/>
          </a:xfrm>
          <a:prstGeom prst="rect">
            <a:avLst/>
          </a:prstGeom>
        </p:spPr>
        <p:txBody>
          <a:bodyPr anchor="b">
            <a:normAutofit/>
          </a:bodyPr>
          <a:lstStyle>
            <a:lvl1pPr algn="l">
              <a:defRPr sz="4800" b="0">
                <a:solidFill>
                  <a:srgbClr val="002060"/>
                </a:solidFill>
              </a:defRPr>
            </a:lvl1pPr>
          </a:lstStyle>
          <a:p>
            <a:r>
              <a:rPr lang="en-US" dirty="0"/>
              <a:t>Click to edit Master title style</a:t>
            </a:r>
            <a:endParaRPr lang="fr-BE" dirty="0"/>
          </a:p>
        </p:txBody>
      </p:sp>
      <p:sp>
        <p:nvSpPr>
          <p:cNvPr id="3" name="Subtitle 2"/>
          <p:cNvSpPr>
            <a:spLocks noGrp="1"/>
          </p:cNvSpPr>
          <p:nvPr>
            <p:ph type="subTitle" idx="1"/>
          </p:nvPr>
        </p:nvSpPr>
        <p:spPr>
          <a:xfrm>
            <a:off x="235888" y="1892507"/>
            <a:ext cx="9144000" cy="1655762"/>
          </a:xfrm>
        </p:spPr>
        <p:txBody>
          <a:bodyPr>
            <a:normAutofit/>
          </a:bodyPr>
          <a:lstStyle>
            <a:lvl1pPr marL="0" indent="0" algn="l">
              <a:buNone/>
              <a:defRPr sz="32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fr-BE" dirty="0"/>
          </a:p>
        </p:txBody>
      </p:sp>
      <p:sp>
        <p:nvSpPr>
          <p:cNvPr id="4" name="Date Placeholder 3"/>
          <p:cNvSpPr>
            <a:spLocks noGrp="1"/>
          </p:cNvSpPr>
          <p:nvPr>
            <p:ph type="dt" sz="half" idx="10"/>
          </p:nvPr>
        </p:nvSpPr>
        <p:spPr>
          <a:xfrm>
            <a:off x="838200" y="6207983"/>
            <a:ext cx="2743200" cy="365125"/>
          </a:xfrm>
        </p:spPr>
        <p:txBody>
          <a:bodyPr/>
          <a:lstStyle/>
          <a:p>
            <a:fld id="{5B872FB7-52F7-47EC-87D7-765A0F918F4F}" type="datetimeFigureOut">
              <a:rPr lang="fr-BE" smtClean="0"/>
              <a:t>19-10-20</a:t>
            </a:fld>
            <a:endParaRPr lang="fr-BE" dirty="0"/>
          </a:p>
        </p:txBody>
      </p:sp>
      <p:sp>
        <p:nvSpPr>
          <p:cNvPr id="5" name="Footer Placeholder 4"/>
          <p:cNvSpPr>
            <a:spLocks noGrp="1"/>
          </p:cNvSpPr>
          <p:nvPr>
            <p:ph type="ftr" sz="quarter" idx="11"/>
          </p:nvPr>
        </p:nvSpPr>
        <p:spPr>
          <a:xfrm>
            <a:off x="4038600" y="6124051"/>
            <a:ext cx="4114800" cy="365125"/>
          </a:xfrm>
        </p:spPr>
        <p:txBody>
          <a:bodyPr/>
          <a:lstStyle/>
          <a:p>
            <a:endParaRPr lang="fr-BE" dirty="0"/>
          </a:p>
        </p:txBody>
      </p:sp>
      <p:sp>
        <p:nvSpPr>
          <p:cNvPr id="6" name="Slide Number Placeholder 5"/>
          <p:cNvSpPr>
            <a:spLocks noGrp="1"/>
          </p:cNvSpPr>
          <p:nvPr>
            <p:ph type="sldNum" sz="quarter" idx="12"/>
          </p:nvPr>
        </p:nvSpPr>
        <p:spPr>
          <a:xfrm>
            <a:off x="8610600" y="6136696"/>
            <a:ext cx="2743200" cy="365125"/>
          </a:xfrm>
        </p:spPr>
        <p:txBody>
          <a:bodyPr/>
          <a:lstStyle/>
          <a:p>
            <a:fld id="{0CC06037-44A0-42BA-8800-9704F8DAAE06}" type="slidenum">
              <a:rPr lang="fr-BE" smtClean="0"/>
              <a:t>‹#›</a:t>
            </a:fld>
            <a:endParaRPr lang="fr-BE"/>
          </a:p>
        </p:txBody>
      </p:sp>
    </p:spTree>
    <p:extLst>
      <p:ext uri="{BB962C8B-B14F-4D97-AF65-F5344CB8AC3E}">
        <p14:creationId xmlns:p14="http://schemas.microsoft.com/office/powerpoint/2010/main" val="1425282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5463" y="312066"/>
            <a:ext cx="10515600" cy="1325563"/>
          </a:xfrm>
          <a:prstGeom prst="rect">
            <a:avLst/>
          </a:prstGeom>
        </p:spPr>
        <p:txBody>
          <a:bodyPr/>
          <a:lstStyle>
            <a:lvl1pPr>
              <a:defRPr b="1">
                <a:solidFill>
                  <a:srgbClr val="002060"/>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endParaRPr lang="fr-BE" dirty="0"/>
          </a:p>
        </p:txBody>
      </p:sp>
      <p:sp>
        <p:nvSpPr>
          <p:cNvPr id="3" name="Content Placeholder 2"/>
          <p:cNvSpPr>
            <a:spLocks noGrp="1"/>
          </p:cNvSpPr>
          <p:nvPr>
            <p:ph idx="1"/>
          </p:nvPr>
        </p:nvSpPr>
        <p:spPr/>
        <p:txBody>
          <a:bodyPr/>
          <a:lstStyle>
            <a:lvl1pPr>
              <a:defRPr sz="2800">
                <a:latin typeface="Verdana" panose="020B0604030504040204" pitchFamily="34" charset="0"/>
                <a:ea typeface="Verdana" panose="020B0604030504040204" pitchFamily="34" charset="0"/>
                <a:cs typeface="Verdana" panose="020B0604030504040204" pitchFamily="34" charset="0"/>
              </a:defRPr>
            </a:lvl1pPr>
            <a:lvl2pPr>
              <a:defRPr sz="2800">
                <a:latin typeface="Verdana" panose="020B0604030504040204" pitchFamily="34" charset="0"/>
                <a:ea typeface="Verdana" panose="020B0604030504040204" pitchFamily="34" charset="0"/>
                <a:cs typeface="Verdana" panose="020B0604030504040204" pitchFamily="34" charset="0"/>
              </a:defRPr>
            </a:lvl2pPr>
            <a:lvl3pPr>
              <a:defRPr sz="2800">
                <a:latin typeface="Verdana" panose="020B0604030504040204" pitchFamily="34" charset="0"/>
                <a:ea typeface="Verdana" panose="020B0604030504040204" pitchFamily="34" charset="0"/>
                <a:cs typeface="Verdana" panose="020B0604030504040204" pitchFamily="34" charset="0"/>
              </a:defRPr>
            </a:lvl3pPr>
            <a:lvl4pPr>
              <a:defRPr sz="2800">
                <a:latin typeface="Verdana" panose="020B0604030504040204" pitchFamily="34" charset="0"/>
                <a:ea typeface="Verdana" panose="020B0604030504040204" pitchFamily="34" charset="0"/>
                <a:cs typeface="Verdana" panose="020B0604030504040204" pitchFamily="34" charset="0"/>
              </a:defRPr>
            </a:lvl4pPr>
            <a:lvl5pPr>
              <a:defRPr sz="28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4" name="Date Placeholder 3"/>
          <p:cNvSpPr>
            <a:spLocks noGrp="1"/>
          </p:cNvSpPr>
          <p:nvPr>
            <p:ph type="dt" sz="half" idx="10"/>
          </p:nvPr>
        </p:nvSpPr>
        <p:spPr/>
        <p:txBody>
          <a:bodyPr/>
          <a:lstStyle/>
          <a:p>
            <a:fld id="{5B872FB7-52F7-47EC-87D7-765A0F918F4F}" type="datetimeFigureOut">
              <a:rPr lang="fr-BE" smtClean="0"/>
              <a:t>19-10-20</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0CC06037-44A0-42BA-8800-9704F8DAAE06}" type="slidenum">
              <a:rPr lang="fr-BE" smtClean="0"/>
              <a:t>‹#›</a:t>
            </a:fld>
            <a:endParaRPr lang="fr-BE"/>
          </a:p>
        </p:txBody>
      </p:sp>
    </p:spTree>
    <p:extLst>
      <p:ext uri="{BB962C8B-B14F-4D97-AF65-F5344CB8AC3E}">
        <p14:creationId xmlns:p14="http://schemas.microsoft.com/office/powerpoint/2010/main" val="1532487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48586" y="320675"/>
            <a:ext cx="10515600" cy="1325563"/>
          </a:xfrm>
          <a:prstGeom prst="rect">
            <a:avLst/>
          </a:prstGeom>
        </p:spPr>
        <p:txBody>
          <a:bodyPr/>
          <a:lstStyle>
            <a:lvl1pPr>
              <a:defRPr b="1">
                <a:solidFill>
                  <a:srgbClr val="002060"/>
                </a:solidFill>
              </a:defRPr>
            </a:lvl1pPr>
          </a:lstStyle>
          <a:p>
            <a:r>
              <a:rPr lang="en-US" dirty="0"/>
              <a:t>Click to edit Master title style</a:t>
            </a:r>
            <a:endParaRPr lang="fr-BE" dirty="0"/>
          </a:p>
        </p:txBody>
      </p:sp>
      <p:sp>
        <p:nvSpPr>
          <p:cNvPr id="3" name="Content Placeholder 2"/>
          <p:cNvSpPr>
            <a:spLocks noGrp="1"/>
          </p:cNvSpPr>
          <p:nvPr>
            <p:ph sz="half" idx="1"/>
          </p:nvPr>
        </p:nvSpPr>
        <p:spPr>
          <a:xfrm>
            <a:off x="838200" y="1825625"/>
            <a:ext cx="5181600" cy="4351338"/>
          </a:xfrm>
        </p:spPr>
        <p:txBody>
          <a:bodyPr>
            <a:normAutofit/>
          </a:bodyPr>
          <a:lstStyle>
            <a:lvl1pPr>
              <a:defRPr sz="2800"/>
            </a:lvl1pPr>
            <a:lvl2pPr>
              <a:defRPr sz="2800"/>
            </a:lvl2pPr>
            <a:lvl3pPr>
              <a:defRPr sz="2800"/>
            </a:lvl3pPr>
            <a:lvl4pPr>
              <a:defRPr sz="2800"/>
            </a:lvl4pPr>
            <a:lvl5pPr>
              <a:defRPr sz="2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4" name="Content Placeholder 3"/>
          <p:cNvSpPr>
            <a:spLocks noGrp="1"/>
          </p:cNvSpPr>
          <p:nvPr>
            <p:ph sz="half" idx="2"/>
          </p:nvPr>
        </p:nvSpPr>
        <p:spPr>
          <a:xfrm>
            <a:off x="6172200" y="1825625"/>
            <a:ext cx="5181600" cy="4351338"/>
          </a:xfrm>
        </p:spPr>
        <p:txBody>
          <a:bodyPr>
            <a:normAutofit/>
          </a:bodyPr>
          <a:lstStyle>
            <a:lvl1pPr>
              <a:defRPr sz="2800"/>
            </a:lvl1pPr>
            <a:lvl2pPr>
              <a:defRPr sz="2800"/>
            </a:lvl2pPr>
            <a:lvl3pPr>
              <a:defRPr sz="2800"/>
            </a:lvl3pPr>
            <a:lvl4pPr>
              <a:defRPr sz="2800"/>
            </a:lvl4pPr>
            <a:lvl5pPr>
              <a:defRPr sz="2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5" name="Date Placeholder 4"/>
          <p:cNvSpPr>
            <a:spLocks noGrp="1"/>
          </p:cNvSpPr>
          <p:nvPr>
            <p:ph type="dt" sz="half" idx="10"/>
          </p:nvPr>
        </p:nvSpPr>
        <p:spPr/>
        <p:txBody>
          <a:bodyPr/>
          <a:lstStyle/>
          <a:p>
            <a:fld id="{5B872FB7-52F7-47EC-87D7-765A0F918F4F}" type="datetimeFigureOut">
              <a:rPr lang="fr-BE" smtClean="0"/>
              <a:t>19-10-20</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0CC06037-44A0-42BA-8800-9704F8DAAE06}" type="slidenum">
              <a:rPr lang="fr-BE" smtClean="0"/>
              <a:t>‹#›</a:t>
            </a:fld>
            <a:endParaRPr lang="fr-BE"/>
          </a:p>
        </p:txBody>
      </p:sp>
    </p:spTree>
    <p:extLst>
      <p:ext uri="{BB962C8B-B14F-4D97-AF65-F5344CB8AC3E}">
        <p14:creationId xmlns:p14="http://schemas.microsoft.com/office/powerpoint/2010/main" val="341234682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5463" y="1819791"/>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872FB7-52F7-47EC-87D7-765A0F918F4F}" type="datetimeFigureOut">
              <a:rPr lang="fr-BE" smtClean="0"/>
              <a:t>19-10-20</a:t>
            </a:fld>
            <a:endParaRPr lang="fr-B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C06037-44A0-42BA-8800-9704F8DAAE06}" type="slidenum">
              <a:rPr lang="fr-BE" smtClean="0"/>
              <a:t>‹#›</a:t>
            </a:fld>
            <a:endParaRPr lang="fr-BE"/>
          </a:p>
        </p:txBody>
      </p:sp>
      <p:sp>
        <p:nvSpPr>
          <p:cNvPr id="7" name="Title 1">
            <a:extLst>
              <a:ext uri="{FF2B5EF4-FFF2-40B4-BE49-F238E27FC236}">
                <a16:creationId xmlns:a16="http://schemas.microsoft.com/office/drawing/2014/main" id="{88525216-3E7B-4F80-9A3B-A7B36602BEAD}"/>
              </a:ext>
            </a:extLst>
          </p:cNvPr>
          <p:cNvSpPr txBox="1">
            <a:spLocks/>
          </p:cNvSpPr>
          <p:nvPr userDrawn="1"/>
        </p:nvSpPr>
        <p:spPr>
          <a:xfrm>
            <a:off x="172278" y="169082"/>
            <a:ext cx="10410908" cy="1465488"/>
          </a:xfrm>
          <a:prstGeom prst="rect">
            <a:avLst/>
          </a:prstGeom>
        </p:spPr>
        <p:txBody>
          <a:bodyPr anchor="b">
            <a:normAutofit/>
          </a:bodyPr>
          <a:lstStyle>
            <a:lvl1pPr algn="l" defTabSz="914400" rtl="0" eaLnBrk="1" latinLnBrk="0" hangingPunct="1">
              <a:lnSpc>
                <a:spcPct val="90000"/>
              </a:lnSpc>
              <a:spcBef>
                <a:spcPct val="0"/>
              </a:spcBef>
              <a:buNone/>
              <a:defRPr sz="4800" b="1" kern="1200">
                <a:solidFill>
                  <a:srgbClr val="002060"/>
                </a:solidFill>
                <a:latin typeface="Verdana" panose="020B0604030504040204" pitchFamily="34" charset="0"/>
                <a:ea typeface="Verdana" panose="020B0604030504040204" pitchFamily="34" charset="0"/>
                <a:cs typeface="Verdana" panose="020B0604030504040204" pitchFamily="34" charset="0"/>
              </a:defRPr>
            </a:lvl1pPr>
          </a:lstStyle>
          <a:p>
            <a:endParaRPr lang="fr-BE" dirty="0"/>
          </a:p>
        </p:txBody>
      </p:sp>
      <p:cxnSp>
        <p:nvCxnSpPr>
          <p:cNvPr id="8" name="Straight Connector 7">
            <a:extLst>
              <a:ext uri="{FF2B5EF4-FFF2-40B4-BE49-F238E27FC236}">
                <a16:creationId xmlns:a16="http://schemas.microsoft.com/office/drawing/2014/main" id="{40110929-D99F-4F93-8D79-DA1EE21A6EEC}"/>
              </a:ext>
            </a:extLst>
          </p:cNvPr>
          <p:cNvCxnSpPr/>
          <p:nvPr userDrawn="1"/>
        </p:nvCxnSpPr>
        <p:spPr>
          <a:xfrm>
            <a:off x="0" y="6721475"/>
            <a:ext cx="12192000" cy="0"/>
          </a:xfrm>
          <a:prstGeom prst="line">
            <a:avLst/>
          </a:prstGeom>
          <a:ln w="38100">
            <a:solidFill>
              <a:srgbClr val="0A77B3"/>
            </a:solidFill>
            <a:prstDash val="solid"/>
          </a:ln>
        </p:spPr>
        <p:style>
          <a:lnRef idx="1">
            <a:schemeClr val="accent1"/>
          </a:lnRef>
          <a:fillRef idx="0">
            <a:schemeClr val="accent1"/>
          </a:fillRef>
          <a:effectRef idx="0">
            <a:schemeClr val="accent1"/>
          </a:effectRef>
          <a:fontRef idx="minor">
            <a:schemeClr val="tx1"/>
          </a:fontRef>
        </p:style>
      </p:cxnSp>
      <p:sp>
        <p:nvSpPr>
          <p:cNvPr id="9" name="Title Placeholder 8">
            <a:extLst>
              <a:ext uri="{FF2B5EF4-FFF2-40B4-BE49-F238E27FC236}">
                <a16:creationId xmlns:a16="http://schemas.microsoft.com/office/drawing/2014/main" id="{DC48BE74-70CC-4BC3-8F90-5BF2C2F29983}"/>
              </a:ext>
            </a:extLst>
          </p:cNvPr>
          <p:cNvSpPr>
            <a:spLocks noGrp="1"/>
          </p:cNvSpPr>
          <p:nvPr>
            <p:ph type="title"/>
          </p:nvPr>
        </p:nvSpPr>
        <p:spPr>
          <a:xfrm>
            <a:off x="305463" y="309007"/>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cxnSp>
        <p:nvCxnSpPr>
          <p:cNvPr id="11" name="Straight Connector 10">
            <a:extLst>
              <a:ext uri="{FF2B5EF4-FFF2-40B4-BE49-F238E27FC236}">
                <a16:creationId xmlns:a16="http://schemas.microsoft.com/office/drawing/2014/main" id="{A6037BFE-069D-45AE-AAA2-DBA37783E36D}"/>
              </a:ext>
            </a:extLst>
          </p:cNvPr>
          <p:cNvCxnSpPr/>
          <p:nvPr userDrawn="1"/>
        </p:nvCxnSpPr>
        <p:spPr>
          <a:xfrm>
            <a:off x="0" y="6628342"/>
            <a:ext cx="12192000" cy="0"/>
          </a:xfrm>
          <a:prstGeom prst="line">
            <a:avLst/>
          </a:prstGeom>
          <a:ln w="38100">
            <a:solidFill>
              <a:srgbClr val="C00000"/>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88237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Lst>
  <p:txStyles>
    <p:titleStyle>
      <a:lvl1pPr algn="l" defTabSz="914400" rtl="0" eaLnBrk="1" latinLnBrk="0" hangingPunct="1">
        <a:lnSpc>
          <a:spcPct val="90000"/>
        </a:lnSpc>
        <a:spcBef>
          <a:spcPct val="0"/>
        </a:spcBef>
        <a:buNone/>
        <a:defRPr sz="4400" kern="1200">
          <a:solidFill>
            <a:srgbClr val="002060"/>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0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eur-lex.europa.eu/legal-content/EN/TXT/PDF/?uri=CELEX:42008X0130(01)&amp;from=EN" TargetMode="External"/><Relationship Id="rId7" Type="http://schemas.openxmlformats.org/officeDocument/2006/relationships/hyperlink" Target="https://www.unv.org/"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europa.eu/youth/solidarity_en" TargetMode="External"/><Relationship Id="rId5" Type="http://schemas.openxmlformats.org/officeDocument/2006/relationships/hyperlink" Target="https://interagencystandingcommittee.org/system/files/2019-11/IASC%20Guidelines%20on%20the%20Inclusion%20of%20Persons%20with%20Disabilities%20in%20Humanitarian%20Action%2C%202019.pdf" TargetMode="External"/><Relationship Id="rId4" Type="http://schemas.openxmlformats.org/officeDocument/2006/relationships/hyperlink" Target="https://www.un.org/development/desa/disabilities/convention-on-the-rights-of-persons-with-disabilities.html"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www.edf-feph.org/"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6249" y="3038988"/>
            <a:ext cx="10679502" cy="1277126"/>
          </a:xfrm>
        </p:spPr>
        <p:txBody>
          <a:bodyPr>
            <a:normAutofit fontScale="90000"/>
          </a:bodyPr>
          <a:lstStyle/>
          <a:p>
            <a:pPr algn="ctr"/>
            <a:r>
              <a:rPr lang="en-GB" b="1" dirty="0"/>
              <a:t>Inclusive volunteering </a:t>
            </a:r>
            <a:br>
              <a:rPr lang="en-GB" b="1" dirty="0"/>
            </a:br>
            <a:r>
              <a:rPr lang="en-GB" b="1" dirty="0"/>
              <a:t>in 5 years time</a:t>
            </a:r>
          </a:p>
        </p:txBody>
      </p:sp>
      <p:sp>
        <p:nvSpPr>
          <p:cNvPr id="3" name="Subtitle 2"/>
          <p:cNvSpPr>
            <a:spLocks noGrp="1"/>
          </p:cNvSpPr>
          <p:nvPr>
            <p:ph type="subTitle" idx="1"/>
          </p:nvPr>
        </p:nvSpPr>
        <p:spPr>
          <a:xfrm>
            <a:off x="1524000" y="5005827"/>
            <a:ext cx="9144000" cy="1168476"/>
          </a:xfrm>
        </p:spPr>
        <p:txBody>
          <a:bodyPr>
            <a:normAutofit/>
          </a:bodyPr>
          <a:lstStyle/>
          <a:p>
            <a:r>
              <a:rPr lang="en-US" dirty="0"/>
              <a:t>Loredana </a:t>
            </a:r>
            <a:r>
              <a:rPr lang="en-US" dirty="0" err="1"/>
              <a:t>Disci</a:t>
            </a:r>
            <a:r>
              <a:rPr lang="en-US" dirty="0"/>
              <a:t> and Marion Steff, PhD</a:t>
            </a:r>
          </a:p>
          <a:p>
            <a:r>
              <a:rPr lang="en-US" sz="2800" dirty="0"/>
              <a:t>21</a:t>
            </a:r>
            <a:r>
              <a:rPr lang="en-US" sz="2800" baseline="30000" dirty="0"/>
              <a:t>st</a:t>
            </a:r>
            <a:r>
              <a:rPr lang="en-US" sz="2800" dirty="0"/>
              <a:t> October 2020</a:t>
            </a:r>
            <a:endParaRPr lang="en-GB" sz="2800" dirty="0"/>
          </a:p>
        </p:txBody>
      </p:sp>
      <p:pic>
        <p:nvPicPr>
          <p:cNvPr id="6" name="Picture 5" descr="Logo of the European Disability Forum"/>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0420" y="467552"/>
            <a:ext cx="1872108" cy="2071504"/>
          </a:xfrm>
          <a:prstGeom prst="rect">
            <a:avLst/>
          </a:prstGeom>
        </p:spPr>
      </p:pic>
    </p:spTree>
    <p:extLst>
      <p:ext uri="{BB962C8B-B14F-4D97-AF65-F5344CB8AC3E}">
        <p14:creationId xmlns:p14="http://schemas.microsoft.com/office/powerpoint/2010/main" val="4181077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BF935-8A75-4AA6-80B3-D4BB7BA8286E}"/>
              </a:ext>
            </a:extLst>
          </p:cNvPr>
          <p:cNvSpPr>
            <a:spLocks noGrp="1"/>
          </p:cNvSpPr>
          <p:nvPr>
            <p:ph type="title"/>
          </p:nvPr>
        </p:nvSpPr>
        <p:spPr>
          <a:xfrm>
            <a:off x="305463" y="312066"/>
            <a:ext cx="10977888" cy="1325563"/>
          </a:xfrm>
        </p:spPr>
        <p:txBody>
          <a:bodyPr/>
          <a:lstStyle/>
          <a:p>
            <a:r>
              <a:rPr lang="en-US" dirty="0"/>
              <a:t>Global context</a:t>
            </a:r>
            <a:endParaRPr lang="en-GB" dirty="0"/>
          </a:p>
        </p:txBody>
      </p:sp>
      <p:sp>
        <p:nvSpPr>
          <p:cNvPr id="3" name="Content Placeholder 2">
            <a:extLst>
              <a:ext uri="{FF2B5EF4-FFF2-40B4-BE49-F238E27FC236}">
                <a16:creationId xmlns:a16="http://schemas.microsoft.com/office/drawing/2014/main" id="{B82759C7-1763-429B-BF65-05BED2E53E2A}"/>
              </a:ext>
            </a:extLst>
          </p:cNvPr>
          <p:cNvSpPr>
            <a:spLocks noGrp="1"/>
          </p:cNvSpPr>
          <p:nvPr>
            <p:ph idx="1"/>
          </p:nvPr>
        </p:nvSpPr>
        <p:spPr/>
        <p:txBody>
          <a:bodyPr>
            <a:normAutofit/>
          </a:bodyPr>
          <a:lstStyle/>
          <a:p>
            <a:r>
              <a:rPr lang="en-US" dirty="0"/>
              <a:t>Over 15% of the global population —one billion people plus, are estimated to have a disability, 80%of whom live in developing countries.</a:t>
            </a:r>
            <a:endParaRPr lang="en-GB" dirty="0"/>
          </a:p>
          <a:p>
            <a:endParaRPr lang="en-GB" dirty="0"/>
          </a:p>
          <a:p>
            <a:r>
              <a:rPr lang="en-US" dirty="0"/>
              <a:t>Persons with disabilities are consistently excluded from humanitarian aid and development projects.</a:t>
            </a:r>
          </a:p>
          <a:p>
            <a:endParaRPr lang="en-US" dirty="0"/>
          </a:p>
          <a:p>
            <a:r>
              <a:rPr lang="en-US" dirty="0"/>
              <a:t>They are disproportionately affected during natural and person-made crises. </a:t>
            </a:r>
          </a:p>
          <a:p>
            <a:endParaRPr lang="en-GB" dirty="0">
              <a:sym typeface="Wingdings" panose="05000000000000000000" pitchFamily="2" charset="2"/>
            </a:endParaRPr>
          </a:p>
          <a:p>
            <a:endParaRPr lang="en-GB" dirty="0"/>
          </a:p>
          <a:p>
            <a:endParaRPr lang="en-GB" dirty="0"/>
          </a:p>
          <a:p>
            <a:pPr marL="0" indent="0">
              <a:buNone/>
            </a:pPr>
            <a:endParaRPr lang="en-US" dirty="0"/>
          </a:p>
        </p:txBody>
      </p:sp>
    </p:spTree>
    <p:extLst>
      <p:ext uri="{BB962C8B-B14F-4D97-AF65-F5344CB8AC3E}">
        <p14:creationId xmlns:p14="http://schemas.microsoft.com/office/powerpoint/2010/main" val="631085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BF935-8A75-4AA6-80B3-D4BB7BA8286E}"/>
              </a:ext>
            </a:extLst>
          </p:cNvPr>
          <p:cNvSpPr>
            <a:spLocks noGrp="1"/>
          </p:cNvSpPr>
          <p:nvPr>
            <p:ph type="title"/>
          </p:nvPr>
        </p:nvSpPr>
        <p:spPr>
          <a:xfrm>
            <a:off x="305463" y="312066"/>
            <a:ext cx="10977888" cy="1325563"/>
          </a:xfrm>
        </p:spPr>
        <p:txBody>
          <a:bodyPr/>
          <a:lstStyle/>
          <a:p>
            <a:r>
              <a:rPr lang="en-US" dirty="0"/>
              <a:t>Nothing about us without us! </a:t>
            </a:r>
            <a:endParaRPr lang="en-GB" dirty="0"/>
          </a:p>
        </p:txBody>
      </p:sp>
      <p:sp>
        <p:nvSpPr>
          <p:cNvPr id="3" name="Content Placeholder 2">
            <a:extLst>
              <a:ext uri="{FF2B5EF4-FFF2-40B4-BE49-F238E27FC236}">
                <a16:creationId xmlns:a16="http://schemas.microsoft.com/office/drawing/2014/main" id="{B82759C7-1763-429B-BF65-05BED2E53E2A}"/>
              </a:ext>
            </a:extLst>
          </p:cNvPr>
          <p:cNvSpPr>
            <a:spLocks noGrp="1"/>
          </p:cNvSpPr>
          <p:nvPr>
            <p:ph idx="1"/>
          </p:nvPr>
        </p:nvSpPr>
        <p:spPr/>
        <p:txBody>
          <a:bodyPr>
            <a:normAutofit/>
          </a:bodyPr>
          <a:lstStyle/>
          <a:p>
            <a:r>
              <a:rPr lang="en-US" dirty="0"/>
              <a:t>It is the </a:t>
            </a:r>
            <a:r>
              <a:rPr lang="en-US" b="1" dirty="0"/>
              <a:t>motto of the disability movement.</a:t>
            </a:r>
          </a:p>
          <a:p>
            <a:endParaRPr lang="en-US" dirty="0"/>
          </a:p>
          <a:p>
            <a:r>
              <a:rPr lang="en-US" dirty="0"/>
              <a:t>People with disabilities used this motto </a:t>
            </a:r>
            <a:r>
              <a:rPr lang="en-US" b="1" dirty="0"/>
              <a:t>to demand inclusion </a:t>
            </a:r>
            <a:r>
              <a:rPr lang="en-US" dirty="0"/>
              <a:t>in policy and decision-making processes that shaped their lives and environments. </a:t>
            </a:r>
          </a:p>
          <a:p>
            <a:endParaRPr lang="en-US" dirty="0"/>
          </a:p>
          <a:p>
            <a:r>
              <a:rPr lang="en-US" dirty="0"/>
              <a:t>This motto also </a:t>
            </a:r>
            <a:r>
              <a:rPr lang="en-US" b="1" dirty="0"/>
              <a:t>condemns</a:t>
            </a:r>
            <a:r>
              <a:rPr lang="en-US" dirty="0"/>
              <a:t> a charity – paternalistic – health approach to disability. </a:t>
            </a:r>
          </a:p>
          <a:p>
            <a:endParaRPr lang="en-US" dirty="0"/>
          </a:p>
          <a:p>
            <a:endParaRPr lang="en-US" dirty="0"/>
          </a:p>
          <a:p>
            <a:endParaRPr lang="en-GB" dirty="0">
              <a:sym typeface="Wingdings" panose="05000000000000000000" pitchFamily="2" charset="2"/>
            </a:endParaRPr>
          </a:p>
          <a:p>
            <a:endParaRPr lang="en-GB" dirty="0"/>
          </a:p>
          <a:p>
            <a:endParaRPr lang="en-GB" dirty="0"/>
          </a:p>
          <a:p>
            <a:pPr marL="0" indent="0">
              <a:buNone/>
            </a:pPr>
            <a:endParaRPr lang="en-US" dirty="0"/>
          </a:p>
        </p:txBody>
      </p:sp>
    </p:spTree>
    <p:extLst>
      <p:ext uri="{BB962C8B-B14F-4D97-AF65-F5344CB8AC3E}">
        <p14:creationId xmlns:p14="http://schemas.microsoft.com/office/powerpoint/2010/main" val="3917311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BF935-8A75-4AA6-80B3-D4BB7BA8286E}"/>
              </a:ext>
            </a:extLst>
          </p:cNvPr>
          <p:cNvSpPr>
            <a:spLocks noGrp="1"/>
          </p:cNvSpPr>
          <p:nvPr>
            <p:ph type="title"/>
          </p:nvPr>
        </p:nvSpPr>
        <p:spPr>
          <a:xfrm>
            <a:off x="305463" y="312066"/>
            <a:ext cx="10977888" cy="1325563"/>
          </a:xfrm>
        </p:spPr>
        <p:txBody>
          <a:bodyPr/>
          <a:lstStyle/>
          <a:p>
            <a:r>
              <a:rPr lang="en-US" dirty="0"/>
              <a:t>Disability based on human rights</a:t>
            </a:r>
            <a:endParaRPr lang="en-GB" dirty="0"/>
          </a:p>
        </p:txBody>
      </p:sp>
      <p:sp>
        <p:nvSpPr>
          <p:cNvPr id="3" name="Content Placeholder 2">
            <a:extLst>
              <a:ext uri="{FF2B5EF4-FFF2-40B4-BE49-F238E27FC236}">
                <a16:creationId xmlns:a16="http://schemas.microsoft.com/office/drawing/2014/main" id="{B82759C7-1763-429B-BF65-05BED2E53E2A}"/>
              </a:ext>
            </a:extLst>
          </p:cNvPr>
          <p:cNvSpPr>
            <a:spLocks noGrp="1"/>
          </p:cNvSpPr>
          <p:nvPr>
            <p:ph idx="1"/>
          </p:nvPr>
        </p:nvSpPr>
        <p:spPr/>
        <p:txBody>
          <a:bodyPr>
            <a:normAutofit/>
          </a:bodyPr>
          <a:lstStyle/>
          <a:p>
            <a:r>
              <a:rPr lang="en-US" b="1" dirty="0"/>
              <a:t>UN Convention on the Rights of Persons with Disabilities</a:t>
            </a:r>
          </a:p>
          <a:p>
            <a:endParaRPr lang="en-US" dirty="0"/>
          </a:p>
          <a:p>
            <a:r>
              <a:rPr lang="en-US" dirty="0"/>
              <a:t>Not different for the field of volunteering: it must be </a:t>
            </a:r>
            <a:r>
              <a:rPr lang="en-US" b="1" dirty="0"/>
              <a:t>based on human rights</a:t>
            </a:r>
            <a:r>
              <a:rPr lang="en-US" dirty="0"/>
              <a:t>! </a:t>
            </a:r>
          </a:p>
          <a:p>
            <a:endParaRPr lang="en-US" dirty="0"/>
          </a:p>
          <a:p>
            <a:r>
              <a:rPr lang="en-US" b="1" dirty="0"/>
              <a:t>Ratified by the EU </a:t>
            </a:r>
            <a:r>
              <a:rPr lang="en-US" dirty="0"/>
              <a:t>in 2010 and all its Member States</a:t>
            </a:r>
          </a:p>
          <a:p>
            <a:endParaRPr lang="en-US" dirty="0"/>
          </a:p>
          <a:p>
            <a:r>
              <a:rPr lang="en-US" dirty="0"/>
              <a:t>Articles 4, 11 and 32</a:t>
            </a:r>
          </a:p>
          <a:p>
            <a:endParaRPr lang="en-US" dirty="0"/>
          </a:p>
          <a:p>
            <a:endParaRPr lang="en-US" dirty="0"/>
          </a:p>
          <a:p>
            <a:endParaRPr lang="en-GB" dirty="0">
              <a:sym typeface="Wingdings" panose="05000000000000000000" pitchFamily="2" charset="2"/>
            </a:endParaRPr>
          </a:p>
          <a:p>
            <a:endParaRPr lang="en-GB" dirty="0"/>
          </a:p>
          <a:p>
            <a:endParaRPr lang="en-GB" dirty="0"/>
          </a:p>
          <a:p>
            <a:pPr marL="0" indent="0">
              <a:buNone/>
            </a:pPr>
            <a:endParaRPr lang="en-US" dirty="0"/>
          </a:p>
        </p:txBody>
      </p:sp>
    </p:spTree>
    <p:extLst>
      <p:ext uri="{BB962C8B-B14F-4D97-AF65-F5344CB8AC3E}">
        <p14:creationId xmlns:p14="http://schemas.microsoft.com/office/powerpoint/2010/main" val="690586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BF935-8A75-4AA6-80B3-D4BB7BA8286E}"/>
              </a:ext>
            </a:extLst>
          </p:cNvPr>
          <p:cNvSpPr>
            <a:spLocks noGrp="1"/>
          </p:cNvSpPr>
          <p:nvPr>
            <p:ph type="title"/>
          </p:nvPr>
        </p:nvSpPr>
        <p:spPr>
          <a:xfrm>
            <a:off x="305463" y="312066"/>
            <a:ext cx="10977888" cy="1325563"/>
          </a:xfrm>
        </p:spPr>
        <p:txBody>
          <a:bodyPr/>
          <a:lstStyle/>
          <a:p>
            <a:r>
              <a:rPr lang="en-GB" dirty="0"/>
              <a:t>European Consensus on Humanitarian Aid</a:t>
            </a:r>
          </a:p>
        </p:txBody>
      </p:sp>
      <p:sp>
        <p:nvSpPr>
          <p:cNvPr id="3" name="Content Placeholder 2">
            <a:extLst>
              <a:ext uri="{FF2B5EF4-FFF2-40B4-BE49-F238E27FC236}">
                <a16:creationId xmlns:a16="http://schemas.microsoft.com/office/drawing/2014/main" id="{B82759C7-1763-429B-BF65-05BED2E53E2A}"/>
              </a:ext>
            </a:extLst>
          </p:cNvPr>
          <p:cNvSpPr>
            <a:spLocks noGrp="1"/>
          </p:cNvSpPr>
          <p:nvPr>
            <p:ph idx="1"/>
          </p:nvPr>
        </p:nvSpPr>
        <p:spPr/>
        <p:txBody>
          <a:bodyPr>
            <a:normAutofit/>
          </a:bodyPr>
          <a:lstStyle/>
          <a:p>
            <a:pPr marL="0" indent="0">
              <a:buNone/>
            </a:pPr>
            <a:endParaRPr lang="en-US" dirty="0"/>
          </a:p>
          <a:p>
            <a:pPr marL="0" indent="0">
              <a:buNone/>
            </a:pPr>
            <a:r>
              <a:rPr lang="en-US" dirty="0"/>
              <a:t>“— All affected people should be treated as </a:t>
            </a:r>
            <a:r>
              <a:rPr lang="en-US" b="1" dirty="0"/>
              <a:t>dignified, capable human beings</a:t>
            </a:r>
            <a:r>
              <a:rPr lang="en-US" dirty="0"/>
              <a:t>, rather than as helpless objects. The way aid is provided may be as important as the aid itself. Affected populations should participate in </a:t>
            </a:r>
            <a:r>
              <a:rPr lang="en-US" b="1" dirty="0"/>
              <a:t>the making of decisions </a:t>
            </a:r>
            <a:r>
              <a:rPr lang="en-US" dirty="0"/>
              <a:t>that affect their lives. Participation is both a universal right and good management practice” (p. 12)</a:t>
            </a:r>
          </a:p>
          <a:p>
            <a:endParaRPr lang="en-US" dirty="0"/>
          </a:p>
          <a:p>
            <a:endParaRPr lang="en-US" dirty="0"/>
          </a:p>
          <a:p>
            <a:endParaRPr lang="en-GB" dirty="0">
              <a:sym typeface="Wingdings" panose="05000000000000000000" pitchFamily="2" charset="2"/>
            </a:endParaRPr>
          </a:p>
          <a:p>
            <a:endParaRPr lang="en-GB" dirty="0"/>
          </a:p>
          <a:p>
            <a:endParaRPr lang="en-GB" dirty="0"/>
          </a:p>
          <a:p>
            <a:pPr marL="0" indent="0">
              <a:buNone/>
            </a:pPr>
            <a:endParaRPr lang="en-US" dirty="0"/>
          </a:p>
        </p:txBody>
      </p:sp>
    </p:spTree>
    <p:extLst>
      <p:ext uri="{BB962C8B-B14F-4D97-AF65-F5344CB8AC3E}">
        <p14:creationId xmlns:p14="http://schemas.microsoft.com/office/powerpoint/2010/main" val="9969338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BF935-8A75-4AA6-80B3-D4BB7BA8286E}"/>
              </a:ext>
            </a:extLst>
          </p:cNvPr>
          <p:cNvSpPr>
            <a:spLocks noGrp="1"/>
          </p:cNvSpPr>
          <p:nvPr>
            <p:ph type="title"/>
          </p:nvPr>
        </p:nvSpPr>
        <p:spPr>
          <a:xfrm>
            <a:off x="305463" y="312066"/>
            <a:ext cx="10977888" cy="1325563"/>
          </a:xfrm>
        </p:spPr>
        <p:txBody>
          <a:bodyPr/>
          <a:lstStyle/>
          <a:p>
            <a:r>
              <a:rPr lang="en-GB" dirty="0"/>
              <a:t>IASC Guidelines (2019) </a:t>
            </a:r>
          </a:p>
        </p:txBody>
      </p:sp>
      <p:sp>
        <p:nvSpPr>
          <p:cNvPr id="3" name="Content Placeholder 2">
            <a:extLst>
              <a:ext uri="{FF2B5EF4-FFF2-40B4-BE49-F238E27FC236}">
                <a16:creationId xmlns:a16="http://schemas.microsoft.com/office/drawing/2014/main" id="{B82759C7-1763-429B-BF65-05BED2E53E2A}"/>
              </a:ext>
            </a:extLst>
          </p:cNvPr>
          <p:cNvSpPr>
            <a:spLocks noGrp="1"/>
          </p:cNvSpPr>
          <p:nvPr>
            <p:ph idx="1"/>
          </p:nvPr>
        </p:nvSpPr>
        <p:spPr/>
        <p:txBody>
          <a:bodyPr>
            <a:normAutofit/>
          </a:bodyPr>
          <a:lstStyle/>
          <a:p>
            <a:pPr marL="0" indent="0">
              <a:buNone/>
            </a:pPr>
            <a:endParaRPr lang="en-US" dirty="0"/>
          </a:p>
          <a:p>
            <a:pPr marL="0" indent="0">
              <a:buNone/>
            </a:pPr>
            <a:r>
              <a:rPr lang="en-US" dirty="0"/>
              <a:t>Guidelines on the Inclusion of Persons with Disabilities in Humanitarian Action</a:t>
            </a:r>
          </a:p>
          <a:p>
            <a:pPr marL="0" indent="0">
              <a:buNone/>
            </a:pPr>
            <a:endParaRPr lang="en-US" dirty="0"/>
          </a:p>
          <a:p>
            <a:pPr marL="0" indent="0">
              <a:buNone/>
            </a:pPr>
            <a:r>
              <a:rPr lang="en-US" dirty="0"/>
              <a:t>They set out essential actions that humanitarian actors must take in order to effectively identify and respond to the needs and rights of persons with disabilities who are most at risk of being left behind in humanitarian settings.</a:t>
            </a:r>
          </a:p>
          <a:p>
            <a:endParaRPr lang="en-US" dirty="0"/>
          </a:p>
          <a:p>
            <a:endParaRPr lang="en-GB" dirty="0">
              <a:sym typeface="Wingdings" panose="05000000000000000000" pitchFamily="2" charset="2"/>
            </a:endParaRPr>
          </a:p>
          <a:p>
            <a:endParaRPr lang="en-GB" dirty="0"/>
          </a:p>
          <a:p>
            <a:endParaRPr lang="en-GB" dirty="0"/>
          </a:p>
          <a:p>
            <a:pPr marL="0" indent="0">
              <a:buNone/>
            </a:pPr>
            <a:endParaRPr lang="en-US" dirty="0"/>
          </a:p>
        </p:txBody>
      </p:sp>
    </p:spTree>
    <p:extLst>
      <p:ext uri="{BB962C8B-B14F-4D97-AF65-F5344CB8AC3E}">
        <p14:creationId xmlns:p14="http://schemas.microsoft.com/office/powerpoint/2010/main" val="772425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BF935-8A75-4AA6-80B3-D4BB7BA8286E}"/>
              </a:ext>
            </a:extLst>
          </p:cNvPr>
          <p:cNvSpPr>
            <a:spLocks noGrp="1"/>
          </p:cNvSpPr>
          <p:nvPr>
            <p:ph type="title"/>
          </p:nvPr>
        </p:nvSpPr>
        <p:spPr>
          <a:xfrm>
            <a:off x="305463" y="312066"/>
            <a:ext cx="10977888" cy="1325563"/>
          </a:xfrm>
        </p:spPr>
        <p:txBody>
          <a:bodyPr/>
          <a:lstStyle/>
          <a:p>
            <a:r>
              <a:rPr lang="en-US" dirty="0"/>
              <a:t>Examples from IASC Guidelines</a:t>
            </a:r>
            <a:endParaRPr lang="en-GB" dirty="0"/>
          </a:p>
        </p:txBody>
      </p:sp>
      <p:sp>
        <p:nvSpPr>
          <p:cNvPr id="3" name="Content Placeholder 2">
            <a:extLst>
              <a:ext uri="{FF2B5EF4-FFF2-40B4-BE49-F238E27FC236}">
                <a16:creationId xmlns:a16="http://schemas.microsoft.com/office/drawing/2014/main" id="{B82759C7-1763-429B-BF65-05BED2E53E2A}"/>
              </a:ext>
            </a:extLst>
          </p:cNvPr>
          <p:cNvSpPr>
            <a:spLocks noGrp="1"/>
          </p:cNvSpPr>
          <p:nvPr>
            <p:ph idx="1"/>
          </p:nvPr>
        </p:nvSpPr>
        <p:spPr>
          <a:xfrm>
            <a:off x="305463" y="1819791"/>
            <a:ext cx="10515600" cy="4477492"/>
          </a:xfrm>
        </p:spPr>
        <p:txBody>
          <a:bodyPr>
            <a:normAutofit lnSpcReduction="10000"/>
          </a:bodyPr>
          <a:lstStyle/>
          <a:p>
            <a:r>
              <a:rPr lang="en-US" dirty="0"/>
              <a:t>Information should be disseminated in multiple accessible formats (oral, print, sign language, easy-to-read/plain language, etc.).</a:t>
            </a:r>
          </a:p>
          <a:p>
            <a:pPr marL="0" indent="0">
              <a:buNone/>
            </a:pPr>
            <a:endParaRPr lang="en-US" dirty="0"/>
          </a:p>
          <a:p>
            <a:r>
              <a:rPr lang="en-US" dirty="0"/>
              <a:t>Distribution sites should be placed in locations that are accessible to everyone, including volunteers/persons with disabilities.</a:t>
            </a:r>
          </a:p>
          <a:p>
            <a:pPr marL="0" indent="0">
              <a:buNone/>
            </a:pPr>
            <a:endParaRPr lang="en-US" dirty="0"/>
          </a:p>
          <a:p>
            <a:r>
              <a:rPr lang="en-US" dirty="0"/>
              <a:t>Communal latrine blocks should be physically accessible to volunteers/persons with disabilities, with clear signage.</a:t>
            </a:r>
            <a:endParaRPr lang="en-GB" dirty="0">
              <a:sym typeface="Wingdings" panose="05000000000000000000" pitchFamily="2" charset="2"/>
            </a:endParaRPr>
          </a:p>
          <a:p>
            <a:endParaRPr lang="en-GB" dirty="0"/>
          </a:p>
          <a:p>
            <a:endParaRPr lang="en-GB" dirty="0"/>
          </a:p>
          <a:p>
            <a:pPr marL="0" indent="0">
              <a:buNone/>
            </a:pPr>
            <a:endParaRPr lang="en-US" dirty="0"/>
          </a:p>
        </p:txBody>
      </p:sp>
    </p:spTree>
    <p:extLst>
      <p:ext uri="{BB962C8B-B14F-4D97-AF65-F5344CB8AC3E}">
        <p14:creationId xmlns:p14="http://schemas.microsoft.com/office/powerpoint/2010/main" val="444458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BF935-8A75-4AA6-80B3-D4BB7BA8286E}"/>
              </a:ext>
            </a:extLst>
          </p:cNvPr>
          <p:cNvSpPr>
            <a:spLocks noGrp="1"/>
          </p:cNvSpPr>
          <p:nvPr>
            <p:ph type="title"/>
          </p:nvPr>
        </p:nvSpPr>
        <p:spPr>
          <a:xfrm>
            <a:off x="305463" y="312066"/>
            <a:ext cx="10977888" cy="1325563"/>
          </a:xfrm>
        </p:spPr>
        <p:txBody>
          <a:bodyPr/>
          <a:lstStyle/>
          <a:p>
            <a:r>
              <a:rPr lang="en-US" dirty="0"/>
              <a:t>In the EU, in 5 years from now: </a:t>
            </a:r>
            <a:endParaRPr lang="en-GB" dirty="0"/>
          </a:p>
        </p:txBody>
      </p:sp>
      <p:sp>
        <p:nvSpPr>
          <p:cNvPr id="3" name="Content Placeholder 2">
            <a:extLst>
              <a:ext uri="{FF2B5EF4-FFF2-40B4-BE49-F238E27FC236}">
                <a16:creationId xmlns:a16="http://schemas.microsoft.com/office/drawing/2014/main" id="{B82759C7-1763-429B-BF65-05BED2E53E2A}"/>
              </a:ext>
            </a:extLst>
          </p:cNvPr>
          <p:cNvSpPr>
            <a:spLocks noGrp="1"/>
          </p:cNvSpPr>
          <p:nvPr>
            <p:ph idx="1"/>
          </p:nvPr>
        </p:nvSpPr>
        <p:spPr>
          <a:xfrm>
            <a:off x="305463" y="1819791"/>
            <a:ext cx="10515600" cy="4477492"/>
          </a:xfrm>
        </p:spPr>
        <p:txBody>
          <a:bodyPr>
            <a:normAutofit lnSpcReduction="10000"/>
          </a:bodyPr>
          <a:lstStyle/>
          <a:p>
            <a:r>
              <a:rPr lang="en-US" dirty="0"/>
              <a:t>A uniformization of all EU volunteering </a:t>
            </a:r>
            <a:r>
              <a:rPr lang="en-US" dirty="0" err="1"/>
              <a:t>programmes</a:t>
            </a:r>
            <a:r>
              <a:rPr lang="en-US" dirty="0"/>
              <a:t> taking into account all good practices</a:t>
            </a:r>
          </a:p>
          <a:p>
            <a:endParaRPr lang="en-US" dirty="0"/>
          </a:p>
          <a:p>
            <a:r>
              <a:rPr lang="en-US" dirty="0"/>
              <a:t>Provisions in all volunteering legislations in the EU members states for persons with disabilities and here making possible volunteering allowance and disability allowance </a:t>
            </a:r>
          </a:p>
          <a:p>
            <a:endParaRPr lang="en-US" dirty="0"/>
          </a:p>
          <a:p>
            <a:r>
              <a:rPr lang="en-US" dirty="0"/>
              <a:t>Diversification of the volunteering areas for persons with disabilities, with more openness from all structures working with volunteers</a:t>
            </a:r>
          </a:p>
          <a:p>
            <a:endParaRPr lang="en-GB" dirty="0"/>
          </a:p>
          <a:p>
            <a:endParaRPr lang="en-GB" dirty="0"/>
          </a:p>
          <a:p>
            <a:pPr marL="0" indent="0">
              <a:buNone/>
            </a:pPr>
            <a:endParaRPr lang="en-US" dirty="0"/>
          </a:p>
        </p:txBody>
      </p:sp>
    </p:spTree>
    <p:extLst>
      <p:ext uri="{BB962C8B-B14F-4D97-AF65-F5344CB8AC3E}">
        <p14:creationId xmlns:p14="http://schemas.microsoft.com/office/powerpoint/2010/main" val="2392851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BF935-8A75-4AA6-80B3-D4BB7BA8286E}"/>
              </a:ext>
            </a:extLst>
          </p:cNvPr>
          <p:cNvSpPr>
            <a:spLocks noGrp="1"/>
          </p:cNvSpPr>
          <p:nvPr>
            <p:ph type="title"/>
          </p:nvPr>
        </p:nvSpPr>
        <p:spPr>
          <a:xfrm>
            <a:off x="305463" y="312066"/>
            <a:ext cx="10977888" cy="1325563"/>
          </a:xfrm>
        </p:spPr>
        <p:txBody>
          <a:bodyPr/>
          <a:lstStyle/>
          <a:p>
            <a:r>
              <a:rPr lang="en-US" dirty="0"/>
              <a:t>In the EU, in 5 years from now: </a:t>
            </a:r>
            <a:endParaRPr lang="en-GB" dirty="0"/>
          </a:p>
        </p:txBody>
      </p:sp>
      <p:sp>
        <p:nvSpPr>
          <p:cNvPr id="3" name="Content Placeholder 2">
            <a:extLst>
              <a:ext uri="{FF2B5EF4-FFF2-40B4-BE49-F238E27FC236}">
                <a16:creationId xmlns:a16="http://schemas.microsoft.com/office/drawing/2014/main" id="{B82759C7-1763-429B-BF65-05BED2E53E2A}"/>
              </a:ext>
            </a:extLst>
          </p:cNvPr>
          <p:cNvSpPr>
            <a:spLocks noGrp="1"/>
          </p:cNvSpPr>
          <p:nvPr>
            <p:ph idx="1"/>
          </p:nvPr>
        </p:nvSpPr>
        <p:spPr>
          <a:xfrm>
            <a:off x="305463" y="1819791"/>
            <a:ext cx="10515600" cy="4477492"/>
          </a:xfrm>
        </p:spPr>
        <p:txBody>
          <a:bodyPr>
            <a:normAutofit/>
          </a:bodyPr>
          <a:lstStyle/>
          <a:p>
            <a:r>
              <a:rPr lang="en-US" dirty="0"/>
              <a:t>Sending and hosting </a:t>
            </a:r>
            <a:r>
              <a:rPr lang="en-US" dirty="0" err="1"/>
              <a:t>organisations</a:t>
            </a:r>
            <a:r>
              <a:rPr lang="en-US" dirty="0"/>
              <a:t> will receive training sessions on inclusiveness. All practices will be inclusive. </a:t>
            </a:r>
          </a:p>
          <a:p>
            <a:endParaRPr lang="en-US" dirty="0"/>
          </a:p>
          <a:p>
            <a:r>
              <a:rPr lang="en-US" dirty="0"/>
              <a:t>Volunteers will disabilities should get an additional allowance (just like with Erasmus, students with disabilities are entitled to get more money to cover any additional costs: transportation, sign language interpretation, </a:t>
            </a:r>
            <a:r>
              <a:rPr lang="en-US" dirty="0" err="1"/>
              <a:t>etc</a:t>
            </a:r>
            <a:r>
              <a:rPr lang="en-US" dirty="0"/>
              <a:t>)</a:t>
            </a:r>
          </a:p>
          <a:p>
            <a:endParaRPr lang="en-GB" dirty="0"/>
          </a:p>
          <a:p>
            <a:endParaRPr lang="en-GB" dirty="0"/>
          </a:p>
          <a:p>
            <a:pPr marL="0" indent="0">
              <a:buNone/>
            </a:pPr>
            <a:endParaRPr lang="en-US" dirty="0"/>
          </a:p>
        </p:txBody>
      </p:sp>
    </p:spTree>
    <p:extLst>
      <p:ext uri="{BB962C8B-B14F-4D97-AF65-F5344CB8AC3E}">
        <p14:creationId xmlns:p14="http://schemas.microsoft.com/office/powerpoint/2010/main" val="9362435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BE" dirty="0" err="1"/>
              <a:t>Useful</a:t>
            </a:r>
            <a:r>
              <a:rPr lang="fr-BE" dirty="0"/>
              <a:t> links</a:t>
            </a:r>
          </a:p>
        </p:txBody>
      </p:sp>
      <p:sp>
        <p:nvSpPr>
          <p:cNvPr id="3" name="Content Placeholder 2"/>
          <p:cNvSpPr>
            <a:spLocks noGrp="1"/>
          </p:cNvSpPr>
          <p:nvPr>
            <p:ph idx="1"/>
          </p:nvPr>
        </p:nvSpPr>
        <p:spPr>
          <a:xfrm>
            <a:off x="838200" y="1479884"/>
            <a:ext cx="10515600" cy="5053263"/>
          </a:xfrm>
        </p:spPr>
        <p:txBody>
          <a:bodyPr>
            <a:normAutofit lnSpcReduction="10000"/>
          </a:bodyPr>
          <a:lstStyle/>
          <a:p>
            <a:pPr>
              <a:lnSpc>
                <a:spcPct val="150000"/>
              </a:lnSpc>
            </a:pPr>
            <a:r>
              <a:rPr lang="en-GB" dirty="0">
                <a:hlinkClick r:id="rId3"/>
              </a:rPr>
              <a:t>European Consensus on Humanitarian Aid</a:t>
            </a:r>
            <a:endParaRPr lang="en-GB" dirty="0">
              <a:hlinkClick r:id="rId4"/>
            </a:endParaRPr>
          </a:p>
          <a:p>
            <a:pPr>
              <a:lnSpc>
                <a:spcPct val="150000"/>
              </a:lnSpc>
            </a:pPr>
            <a:r>
              <a:rPr lang="en-GB" dirty="0">
                <a:hlinkClick r:id="rId4"/>
              </a:rPr>
              <a:t>UN Convention on the Rights of Persons with Disabilities</a:t>
            </a:r>
            <a:endParaRPr lang="en-GB" dirty="0">
              <a:hlinkClick r:id="rId5"/>
            </a:endParaRPr>
          </a:p>
          <a:p>
            <a:pPr>
              <a:lnSpc>
                <a:spcPct val="150000"/>
              </a:lnSpc>
            </a:pPr>
            <a:r>
              <a:rPr lang="en-GB" dirty="0">
                <a:hlinkClick r:id="rId5"/>
              </a:rPr>
              <a:t>IASC Guidelines</a:t>
            </a:r>
            <a:endParaRPr lang="en-GB" dirty="0"/>
          </a:p>
          <a:p>
            <a:pPr>
              <a:lnSpc>
                <a:spcPct val="150000"/>
              </a:lnSpc>
            </a:pPr>
            <a:r>
              <a:rPr lang="en-GB" dirty="0">
                <a:hlinkClick r:id="rId6"/>
              </a:rPr>
              <a:t>European Solidarity Corps </a:t>
            </a:r>
            <a:r>
              <a:rPr lang="en-GB" dirty="0"/>
              <a:t>EU Volunteering Programme for young people</a:t>
            </a:r>
          </a:p>
          <a:p>
            <a:pPr>
              <a:lnSpc>
                <a:spcPct val="150000"/>
              </a:lnSpc>
            </a:pPr>
            <a:r>
              <a:rPr lang="en-GB" dirty="0">
                <a:hlinkClick r:id="rId7"/>
              </a:rPr>
              <a:t>UN Volunteers </a:t>
            </a:r>
            <a:r>
              <a:rPr lang="en-GB" dirty="0"/>
              <a:t>(which include volunteers with disabilities)</a:t>
            </a:r>
          </a:p>
          <a:p>
            <a:pPr>
              <a:lnSpc>
                <a:spcPct val="150000"/>
              </a:lnSpc>
            </a:pPr>
            <a:endParaRPr lang="en-GB" dirty="0"/>
          </a:p>
        </p:txBody>
      </p:sp>
    </p:spTree>
    <p:extLst>
      <p:ext uri="{BB962C8B-B14F-4D97-AF65-F5344CB8AC3E}">
        <p14:creationId xmlns:p14="http://schemas.microsoft.com/office/powerpoint/2010/main" val="23131046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GB" dirty="0"/>
              <a:t>Thank you for your attention</a:t>
            </a:r>
          </a:p>
        </p:txBody>
      </p:sp>
      <p:sp>
        <p:nvSpPr>
          <p:cNvPr id="10" name="Content Placeholder 9"/>
          <p:cNvSpPr>
            <a:spLocks noGrp="1"/>
          </p:cNvSpPr>
          <p:nvPr>
            <p:ph sz="half" idx="1"/>
          </p:nvPr>
        </p:nvSpPr>
        <p:spPr>
          <a:xfrm>
            <a:off x="838200" y="1825625"/>
            <a:ext cx="6525126" cy="4351338"/>
          </a:xfrm>
        </p:spPr>
        <p:txBody>
          <a:bodyPr/>
          <a:lstStyle/>
          <a:p>
            <a:pPr marL="0" indent="0">
              <a:buNone/>
            </a:pPr>
            <a:r>
              <a:rPr lang="en-GB" dirty="0"/>
              <a:t>The European Disability Forum</a:t>
            </a:r>
          </a:p>
          <a:p>
            <a:pPr marL="0" indent="0">
              <a:buNone/>
            </a:pPr>
            <a:r>
              <a:rPr lang="en-GB" dirty="0">
                <a:hlinkClick r:id="rId3"/>
              </a:rPr>
              <a:t>www.edf-feph.org</a:t>
            </a:r>
            <a:r>
              <a:rPr lang="en-GB" dirty="0"/>
              <a:t> </a:t>
            </a:r>
          </a:p>
          <a:p>
            <a:pPr marL="0" indent="0">
              <a:buNone/>
            </a:pPr>
            <a:endParaRPr lang="en-GB" dirty="0"/>
          </a:p>
          <a:p>
            <a:pPr marL="0" indent="0">
              <a:buNone/>
            </a:pPr>
            <a:r>
              <a:rPr lang="en-GB" dirty="0"/>
              <a:t>Avenue des Arts 7-8, </a:t>
            </a:r>
            <a:r>
              <a:rPr lang="en-GB" dirty="0" err="1"/>
              <a:t>Bruxelles</a:t>
            </a:r>
            <a:r>
              <a:rPr lang="en-GB" dirty="0"/>
              <a:t> 1210, Belgium</a:t>
            </a:r>
          </a:p>
          <a:p>
            <a:pPr marL="0" indent="0">
              <a:buNone/>
            </a:pPr>
            <a:endParaRPr lang="en-GB" dirty="0"/>
          </a:p>
          <a:p>
            <a:pPr marL="0" indent="0">
              <a:buNone/>
            </a:pPr>
            <a:r>
              <a:rPr lang="en-GB" dirty="0"/>
              <a:t>Twitter: @</a:t>
            </a:r>
            <a:r>
              <a:rPr lang="en-GB" dirty="0" err="1"/>
              <a:t>MyEDF</a:t>
            </a:r>
            <a:endParaRPr lang="en-GB" dirty="0"/>
          </a:p>
          <a:p>
            <a:pPr marL="0" indent="0">
              <a:buNone/>
            </a:pPr>
            <a:r>
              <a:rPr lang="en-GB" dirty="0"/>
              <a:t>Facebook: @</a:t>
            </a:r>
            <a:r>
              <a:rPr lang="en-GB" dirty="0" err="1"/>
              <a:t>MyEDF</a:t>
            </a:r>
            <a:endParaRPr lang="en-GB" dirty="0"/>
          </a:p>
        </p:txBody>
      </p:sp>
      <p:pic>
        <p:nvPicPr>
          <p:cNvPr id="12" name="Content Placeholder 11" descr="Logo of the European  Disability Forum "/>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8306315" y="1646238"/>
            <a:ext cx="2252490" cy="2492400"/>
          </a:xfrm>
          <a:prstGeom prst="rect">
            <a:avLst/>
          </a:prstGeom>
        </p:spPr>
      </p:pic>
    </p:spTree>
    <p:extLst>
      <p:ext uri="{BB962C8B-B14F-4D97-AF65-F5344CB8AC3E}">
        <p14:creationId xmlns:p14="http://schemas.microsoft.com/office/powerpoint/2010/main" val="11431068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586</TotalTime>
  <Words>618</Words>
  <Application>Microsoft Office PowerPoint</Application>
  <PresentationFormat>Widescreen</PresentationFormat>
  <Paragraphs>104</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system-ui</vt:lpstr>
      <vt:lpstr>Verdana</vt:lpstr>
      <vt:lpstr>Office Theme</vt:lpstr>
      <vt:lpstr>Inclusive volunteering  in 5 years time</vt:lpstr>
      <vt:lpstr>Global context</vt:lpstr>
      <vt:lpstr>Nothing about us without us! </vt:lpstr>
      <vt:lpstr>Disability based on human rights</vt:lpstr>
      <vt:lpstr>European Consensus on Humanitarian Aid</vt:lpstr>
      <vt:lpstr>IASC Guidelines (2019) </vt:lpstr>
      <vt:lpstr>Examples from IASC Guidelines</vt:lpstr>
      <vt:lpstr>In the EU, in 5 years from now: </vt:lpstr>
      <vt:lpstr>In the EU, in 5 years from now: </vt:lpstr>
      <vt:lpstr>Useful links</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Naomi Mabita</dc:creator>
  <cp:lastModifiedBy>Marion Steff</cp:lastModifiedBy>
  <cp:revision>60</cp:revision>
  <dcterms:created xsi:type="dcterms:W3CDTF">2019-03-25T10:17:14Z</dcterms:created>
  <dcterms:modified xsi:type="dcterms:W3CDTF">2020-10-19T12:47:31Z</dcterms:modified>
</cp:coreProperties>
</file>